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svg"/><Relationship Id="rId9" Type="http://schemas.openxmlformats.org/officeDocument/2006/relationships/image" Target="../media/image-9-9.png"/><Relationship Id="rId10" Type="http://schemas.openxmlformats.org/officeDocument/2006/relationships/image" Target="../media/image-9-10.sv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63773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Churn Analysis Report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10158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key drivers of customer attrition and building a predictive model to proactively reduce churn — powered by machine learning and exploratory data analysis.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280190" y="5285065"/>
            <a:ext cx="3513653" cy="373142"/>
          </a:xfrm>
          <a:prstGeom prst="roundRect">
            <a:avLst>
              <a:gd name="adj" fmla="val 17872"/>
            </a:avLst>
          </a:prstGeom>
          <a:solidFill>
            <a:srgbClr val="3E0845"/>
          </a:solidFill>
          <a:ln/>
        </p:spPr>
      </p:sp>
      <p:sp>
        <p:nvSpPr>
          <p:cNvPr id="6" name="Text 3"/>
          <p:cNvSpPr/>
          <p:nvPr/>
        </p:nvSpPr>
        <p:spPr>
          <a:xfrm>
            <a:off x="6399252" y="5344597"/>
            <a:ext cx="32755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TELECOM DATASET · ~7,000 CUSTOMERS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9893022" y="5277445"/>
            <a:ext cx="3772376" cy="388382"/>
          </a:xfrm>
          <a:prstGeom prst="roundRect">
            <a:avLst>
              <a:gd name="adj" fmla="val 17171"/>
            </a:avLst>
          </a:prstGeom>
          <a:noFill/>
          <a:ln w="7620">
            <a:solidFill>
              <a:srgbClr val="EEAEF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019705" y="5344597"/>
            <a:ext cx="351901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PYTHON · SCIKIT-LEARN · RANDOM FOREST</a:t>
            </a:r>
            <a:endParaRPr lang="en-US" sz="1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5621"/>
            <a:ext cx="846903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Estimated Revenue Impact &amp; Tools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71713"/>
            <a:ext cx="38696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Preservation Potential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780228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If churn is reduced by just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10% among high-risk customers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20189"/>
            <a:ext cx="3353753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200</a:t>
            </a:r>
            <a:endParaRPr lang="en-US" sz="5150" dirty="0"/>
          </a:p>
        </p:txBody>
      </p:sp>
      <p:sp>
        <p:nvSpPr>
          <p:cNvPr id="6" name="Text 4"/>
          <p:cNvSpPr/>
          <p:nvPr/>
        </p:nvSpPr>
        <p:spPr>
          <a:xfrm>
            <a:off x="894398" y="4323159"/>
            <a:ext cx="31524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Retained Customers/Year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793790" y="4831675"/>
            <a:ext cx="33537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Estimated 150–200 customers retained annually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4395549" y="3420189"/>
            <a:ext cx="3353872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₹48L</a:t>
            </a:r>
            <a:endParaRPr lang="en-US" sz="5150" dirty="0"/>
          </a:p>
        </p:txBody>
      </p:sp>
      <p:sp>
        <p:nvSpPr>
          <p:cNvPr id="9" name="Text 7"/>
          <p:cNvSpPr/>
          <p:nvPr/>
        </p:nvSpPr>
        <p:spPr>
          <a:xfrm>
            <a:off x="4416504" y="4323159"/>
            <a:ext cx="3311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Annual Revenue Preserved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395549" y="4831675"/>
            <a:ext cx="33538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₹36–48 lakhs at ₹2,000/customer/month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5689997"/>
            <a:ext cx="6955631" cy="1160740"/>
          </a:xfrm>
          <a:prstGeom prst="roundRect">
            <a:avLst>
              <a:gd name="adj" fmla="val 7182"/>
            </a:avLst>
          </a:prstGeom>
          <a:solidFill>
            <a:srgbClr val="3E0845"/>
          </a:solidFill>
          <a:ln/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5985272"/>
            <a:ext cx="248007" cy="19835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438513" y="5937885"/>
            <a:ext cx="611255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demonstrates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ROI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implementing predictive retention strategies at scale.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8098274" y="2073354"/>
            <a:ext cx="5888712" cy="5000625"/>
          </a:xfrm>
          <a:prstGeom prst="roundRect">
            <a:avLst>
              <a:gd name="adj" fmla="val 2858"/>
            </a:avLst>
          </a:prstGeom>
          <a:solidFill>
            <a:srgbClr val="243799"/>
          </a:solidFill>
          <a:ln/>
        </p:spPr>
      </p:sp>
      <p:sp>
        <p:nvSpPr>
          <p:cNvPr id="15" name="Text 12"/>
          <p:cNvSpPr/>
          <p:nvPr/>
        </p:nvSpPr>
        <p:spPr>
          <a:xfrm>
            <a:off x="8296632" y="22717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Tools &amp; References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8296632" y="2780228"/>
            <a:ext cx="5491996" cy="256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Telecom Customer Churn (Kaggle)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Python (Pandas, NumPy)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Library: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Scikit-learn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Visualization: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Matplotlib, Seaborn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Jupyter Notebook</a:t>
            </a:r>
            <a:endParaRPr lang="en-US" sz="1550" dirty="0"/>
          </a:p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Logistic Regression, Random Forest Classifier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596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Executive Summary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182297"/>
            <a:ext cx="695563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objective of this project was to identify key factors driving customer churn and develop a predictive model to proactively reduce attrition. Using exploratory data analysis and machine learning, we built a classification model that achieved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84% accuracy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predicting churn.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948589"/>
            <a:ext cx="695563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analysis revealed that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contract type, monthly charges, tenure, payment method, and internet service type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are the strongest predictors. Customers with month-to-month contracts and high monthly charges were significantly more likely to leave.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5441990"/>
            <a:ext cx="6955631" cy="1478280"/>
          </a:xfrm>
          <a:prstGeom prst="roundRect">
            <a:avLst>
              <a:gd name="adj" fmla="val 5639"/>
            </a:avLst>
          </a:prstGeom>
          <a:solidFill>
            <a:srgbClr val="3E084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5737265"/>
            <a:ext cx="248007" cy="1983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8513" y="5689878"/>
            <a:ext cx="611255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targeted retention strategies for high-risk customers could potentially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churn by 10–15%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resulting in substantial revenue preservation.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8098274" y="2003703"/>
            <a:ext cx="5888712" cy="5139809"/>
          </a:xfrm>
          <a:prstGeom prst="roundRect">
            <a:avLst>
              <a:gd name="adj" fmla="val 2780"/>
            </a:avLst>
          </a:prstGeom>
          <a:solidFill>
            <a:srgbClr val="243799"/>
          </a:solidFill>
          <a:ln/>
        </p:spPr>
      </p:sp>
      <p:sp>
        <p:nvSpPr>
          <p:cNvPr id="9" name="Text 6"/>
          <p:cNvSpPr/>
          <p:nvPr/>
        </p:nvSpPr>
        <p:spPr>
          <a:xfrm>
            <a:off x="8296632" y="2326124"/>
            <a:ext cx="262199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84%</a:t>
            </a:r>
            <a:endParaRPr lang="en-US" sz="5150" dirty="0"/>
          </a:p>
        </p:txBody>
      </p:sp>
      <p:sp>
        <p:nvSpPr>
          <p:cNvPr id="10" name="Text 7"/>
          <p:cNvSpPr/>
          <p:nvPr/>
        </p:nvSpPr>
        <p:spPr>
          <a:xfrm>
            <a:off x="8367117" y="322909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Accuracy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1166634" y="2326124"/>
            <a:ext cx="262199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7K</a:t>
            </a:r>
            <a:endParaRPr lang="en-US" sz="5150" dirty="0"/>
          </a:p>
        </p:txBody>
      </p:sp>
      <p:sp>
        <p:nvSpPr>
          <p:cNvPr id="12" name="Text 9"/>
          <p:cNvSpPr/>
          <p:nvPr/>
        </p:nvSpPr>
        <p:spPr>
          <a:xfrm>
            <a:off x="11204972" y="3229094"/>
            <a:ext cx="254531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Customers Analyzed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296632" y="4035266"/>
            <a:ext cx="262199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20+</a:t>
            </a:r>
            <a:endParaRPr lang="en-US" sz="5150" dirty="0"/>
          </a:p>
        </p:txBody>
      </p:sp>
      <p:sp>
        <p:nvSpPr>
          <p:cNvPr id="14" name="Text 11"/>
          <p:cNvSpPr/>
          <p:nvPr/>
        </p:nvSpPr>
        <p:spPr>
          <a:xfrm>
            <a:off x="8367117" y="49382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Features Used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1166634" y="4035266"/>
            <a:ext cx="2621994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15%</a:t>
            </a:r>
            <a:endParaRPr lang="en-US" sz="5150" dirty="0"/>
          </a:p>
        </p:txBody>
      </p:sp>
      <p:sp>
        <p:nvSpPr>
          <p:cNvPr id="16" name="Text 13"/>
          <p:cNvSpPr/>
          <p:nvPr/>
        </p:nvSpPr>
        <p:spPr>
          <a:xfrm>
            <a:off x="11166634" y="4938236"/>
            <a:ext cx="2621994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Churn Reduction Target</a:t>
            </a:r>
            <a:endParaRPr lang="en-US" sz="1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196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48445" y="2429351"/>
            <a:ext cx="4959787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Overview &amp; Preparation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848445" y="3104555"/>
            <a:ext cx="173307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Features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848445" y="3418046"/>
            <a:ext cx="5297686" cy="855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0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Demographics:</a:t>
            </a:r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Gender, Senior Citizen status</a:t>
            </a:r>
            <a:endParaRPr lang="en-US" sz="105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0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Services:</a:t>
            </a:r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Internet service, Phone service</a:t>
            </a:r>
            <a:endParaRPr lang="en-US" sz="105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0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Account:</a:t>
            </a:r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Contract type, Payment method, Tenure</a:t>
            </a:r>
            <a:endParaRPr lang="en-US" sz="105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0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Financial:</a:t>
            </a:r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Monthly charges, Total charges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91889" y="3104555"/>
            <a:ext cx="173307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Cleaning Steps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491889" y="3430191"/>
            <a:ext cx="138589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7491889" y="3650456"/>
            <a:ext cx="5297686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9" name="Text 6"/>
          <p:cNvSpPr/>
          <p:nvPr/>
        </p:nvSpPr>
        <p:spPr>
          <a:xfrm>
            <a:off x="7491889" y="3750231"/>
            <a:ext cx="1923098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Handle Missing Values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91889" y="4063722"/>
            <a:ext cx="5297686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Especially in TotalCharges column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91889" y="4452938"/>
            <a:ext cx="138589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491889" y="4673203"/>
            <a:ext cx="5297686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3" name="Text 10"/>
          <p:cNvSpPr/>
          <p:nvPr/>
        </p:nvSpPr>
        <p:spPr>
          <a:xfrm>
            <a:off x="7491889" y="4772978"/>
            <a:ext cx="1752481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Encode Categoricals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491889" y="5086469"/>
            <a:ext cx="5297686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One-hot encoding for categorical variables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7491889" y="5475684"/>
            <a:ext cx="138589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7491889" y="5695950"/>
            <a:ext cx="5297686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7" name="Text 14"/>
          <p:cNvSpPr/>
          <p:nvPr/>
        </p:nvSpPr>
        <p:spPr>
          <a:xfrm>
            <a:off x="7491889" y="5795724"/>
            <a:ext cx="173307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Scaling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7491889" y="6109216"/>
            <a:ext cx="5297686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Normalize numerical variables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7491889" y="6498431"/>
            <a:ext cx="138589" cy="173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7491889" y="6718697"/>
            <a:ext cx="5297686" cy="1524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1" name="Text 18"/>
          <p:cNvSpPr/>
          <p:nvPr/>
        </p:nvSpPr>
        <p:spPr>
          <a:xfrm>
            <a:off x="7491889" y="6818471"/>
            <a:ext cx="173307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Train-Test Split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7491889" y="7131963"/>
            <a:ext cx="5297686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80% training / 20% testing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0178"/>
            <a:ext cx="88247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EDA Insight: Contract Type &amp; Tenure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36269"/>
            <a:ext cx="26529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Contract Type Impact</a:t>
            </a:r>
            <a:endParaRPr lang="en-US" sz="1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69669"/>
            <a:ext cx="6279356" cy="351639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64874" y="2536269"/>
            <a:ext cx="283154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Tenure Effect on Churn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564874" y="3044785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Customers with tenure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 12 months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show the highest churn rates. As tenure increases, churn probability steadily decreases — confirming that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lifecycle period is the most critical window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retention intervention.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564874" y="4538186"/>
            <a:ext cx="3040499" cy="1372910"/>
          </a:xfrm>
          <a:prstGeom prst="roundRect">
            <a:avLst>
              <a:gd name="adj" fmla="val 799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542014" y="4538186"/>
            <a:ext cx="91440" cy="1372910"/>
          </a:xfrm>
          <a:prstGeom prst="roundRect">
            <a:avLst>
              <a:gd name="adj" fmla="val 91163"/>
            </a:avLst>
          </a:prstGeom>
          <a:solidFill>
            <a:srgbClr val="EEAEF6"/>
          </a:solidFill>
          <a:ln/>
        </p:spPr>
      </p:sp>
      <p:sp>
        <p:nvSpPr>
          <p:cNvPr id="9" name="Text 6"/>
          <p:cNvSpPr/>
          <p:nvPr/>
        </p:nvSpPr>
        <p:spPr>
          <a:xfrm>
            <a:off x="7854672" y="4759404"/>
            <a:ext cx="252948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Month-to-Month: ~40% Churn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10803731" y="4538186"/>
            <a:ext cx="3040499" cy="1372910"/>
          </a:xfrm>
          <a:prstGeom prst="roundRect">
            <a:avLst>
              <a:gd name="adj" fmla="val 7992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10780871" y="4538186"/>
            <a:ext cx="91440" cy="1372910"/>
          </a:xfrm>
          <a:prstGeom prst="roundRect">
            <a:avLst>
              <a:gd name="adj" fmla="val 91163"/>
            </a:avLst>
          </a:prstGeom>
          <a:solidFill>
            <a:srgbClr val="EEAEF6"/>
          </a:solidFill>
          <a:ln/>
        </p:spPr>
      </p:sp>
      <p:sp>
        <p:nvSpPr>
          <p:cNvPr id="12" name="Text 9"/>
          <p:cNvSpPr/>
          <p:nvPr/>
        </p:nvSpPr>
        <p:spPr>
          <a:xfrm>
            <a:off x="11093529" y="4759404"/>
            <a:ext cx="2529483" cy="930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Long-Term Contracts: ~10% Churn</a:t>
            </a:r>
            <a:endParaRPr lang="en-US" sz="19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5919"/>
            <a:ext cx="120973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EDA Insight: Monthly Charges &amp; Payment Method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02011"/>
            <a:ext cx="33156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Monthly Charges vs. Churn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310527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monthly charges correlated positively with churn. Customers paying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above-average monthly charges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were significantly more likely to leave, suggesting pricing sensitivity is a major attrition driver.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03928"/>
            <a:ext cx="6279356" cy="351639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421999" y="1603653"/>
            <a:ext cx="6565106" cy="5939909"/>
          </a:xfrm>
          <a:prstGeom prst="roundRect">
            <a:avLst>
              <a:gd name="adj" fmla="val 2406"/>
            </a:avLst>
          </a:prstGeom>
          <a:solidFill>
            <a:srgbClr val="091158"/>
          </a:solidFill>
          <a:ln/>
        </p:spPr>
      </p:sp>
      <p:sp>
        <p:nvSpPr>
          <p:cNvPr id="7" name="Text 4"/>
          <p:cNvSpPr/>
          <p:nvPr/>
        </p:nvSpPr>
        <p:spPr>
          <a:xfrm>
            <a:off x="7620357" y="1802011"/>
            <a:ext cx="303240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Payment Method Impact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7620357" y="2335411"/>
            <a:ext cx="2985016" cy="1857851"/>
          </a:xfrm>
          <a:prstGeom prst="roundRect">
            <a:avLst>
              <a:gd name="adj" fmla="val 4487"/>
            </a:avLst>
          </a:prstGeom>
          <a:solidFill>
            <a:srgbClr val="282D5E"/>
          </a:solidFill>
          <a:ln/>
        </p:spPr>
      </p:sp>
      <p:sp>
        <p:nvSpPr>
          <p:cNvPr id="9" name="Text 6"/>
          <p:cNvSpPr/>
          <p:nvPr/>
        </p:nvSpPr>
        <p:spPr>
          <a:xfrm>
            <a:off x="7818715" y="25337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Electronic Check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818715" y="3042285"/>
            <a:ext cx="258830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churn rate among all payment methods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0803731" y="2335411"/>
            <a:ext cx="2985016" cy="1857851"/>
          </a:xfrm>
          <a:prstGeom prst="roundRect">
            <a:avLst>
              <a:gd name="adj" fmla="val 4487"/>
            </a:avLst>
          </a:prstGeom>
          <a:solidFill>
            <a:srgbClr val="282D5E"/>
          </a:solidFill>
          <a:ln/>
        </p:spPr>
      </p:sp>
      <p:sp>
        <p:nvSpPr>
          <p:cNvPr id="12" name="Text 9"/>
          <p:cNvSpPr/>
          <p:nvPr/>
        </p:nvSpPr>
        <p:spPr>
          <a:xfrm>
            <a:off x="11002089" y="25337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Auto-Payment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1002089" y="3042285"/>
            <a:ext cx="25883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Significantly better retention outcomes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620357" y="4416504"/>
            <a:ext cx="616839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Pricing structure and contract commitment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strongly influence churn behavior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across all customer segments.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444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Model Approach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92179"/>
            <a:ext cx="992267" cy="11907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84415" y="23905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Encoding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84415" y="2819757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One-hot encoding for all categorical variables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82923"/>
            <a:ext cx="992267" cy="11907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84415" y="358128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Baseline Model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84415" y="4010501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Logistic Regression as the starting benchmark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73667"/>
            <a:ext cx="992267" cy="11907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84415" y="47720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Improved Model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84415" y="5201245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for non-linear relationships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64411"/>
            <a:ext cx="992267" cy="119074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84415" y="59627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Evaluation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984415" y="6391989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Accuracy, Precision, Recall, F1, Confusion Matrix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272891"/>
            <a:ext cx="50455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Best Model: Random Forest Performance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4687967" y="1358146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84%</a:t>
            </a:r>
            <a:endParaRPr lang="en-US" sz="1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4022" y="737949"/>
            <a:ext cx="1488519" cy="14885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8085" y="2300764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Accuracy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3402449" y="2505313"/>
            <a:ext cx="3791783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correct predictions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4687967" y="3368397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81%</a:t>
            </a:r>
            <a:endParaRPr lang="en-US" sz="19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022" y="2748201"/>
            <a:ext cx="1488519" cy="14885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78085" y="4311015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Precision</a:t>
            </a:r>
            <a:endParaRPr lang="en-US" sz="950" dirty="0"/>
          </a:p>
        </p:txBody>
      </p:sp>
      <p:sp>
        <p:nvSpPr>
          <p:cNvPr id="10" name="Text 6"/>
          <p:cNvSpPr/>
          <p:nvPr/>
        </p:nvSpPr>
        <p:spPr>
          <a:xfrm>
            <a:off x="3402449" y="4515564"/>
            <a:ext cx="3791783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True positive rate among predicted churners</a:t>
            </a:r>
            <a:endParaRPr lang="en-US" sz="750" dirty="0"/>
          </a:p>
        </p:txBody>
      </p:sp>
      <p:sp>
        <p:nvSpPr>
          <p:cNvPr id="11" name="Text 7"/>
          <p:cNvSpPr/>
          <p:nvPr/>
        </p:nvSpPr>
        <p:spPr>
          <a:xfrm>
            <a:off x="4687967" y="5378648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78%</a:t>
            </a:r>
            <a:endParaRPr lang="en-US" sz="19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022" y="4758452"/>
            <a:ext cx="1488519" cy="148851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678085" y="6321266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Recall</a:t>
            </a:r>
            <a:endParaRPr lang="en-US" sz="950" dirty="0"/>
          </a:p>
        </p:txBody>
      </p:sp>
      <p:sp>
        <p:nvSpPr>
          <p:cNvPr id="14" name="Text 9"/>
          <p:cNvSpPr/>
          <p:nvPr/>
        </p:nvSpPr>
        <p:spPr>
          <a:xfrm>
            <a:off x="3402449" y="6525816"/>
            <a:ext cx="3791783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Actual churners correctly identified</a:t>
            </a:r>
            <a:endParaRPr lang="en-US" sz="750" dirty="0"/>
          </a:p>
        </p:txBody>
      </p:sp>
      <p:sp>
        <p:nvSpPr>
          <p:cNvPr id="15" name="Text 10"/>
          <p:cNvSpPr/>
          <p:nvPr/>
        </p:nvSpPr>
        <p:spPr>
          <a:xfrm>
            <a:off x="4687967" y="7388900"/>
            <a:ext cx="122051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79%</a:t>
            </a:r>
            <a:endParaRPr lang="en-US" sz="19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022" y="6768703"/>
            <a:ext cx="1488519" cy="14885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678085" y="8331518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F1 Score</a:t>
            </a:r>
            <a:endParaRPr lang="en-US" sz="950" dirty="0"/>
          </a:p>
        </p:txBody>
      </p:sp>
      <p:sp>
        <p:nvSpPr>
          <p:cNvPr id="18" name="Text 12"/>
          <p:cNvSpPr/>
          <p:nvPr/>
        </p:nvSpPr>
        <p:spPr>
          <a:xfrm>
            <a:off x="3402449" y="8536067"/>
            <a:ext cx="3791783" cy="118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Harmonic mean of precision and recall</a:t>
            </a:r>
            <a:endParaRPr lang="en-US" sz="750" dirty="0"/>
          </a:p>
        </p:txBody>
      </p:sp>
      <p:sp>
        <p:nvSpPr>
          <p:cNvPr id="19" name="Text 13"/>
          <p:cNvSpPr/>
          <p:nvPr/>
        </p:nvSpPr>
        <p:spPr>
          <a:xfrm>
            <a:off x="7443788" y="706993"/>
            <a:ext cx="1549241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Why Random Forest Won</a:t>
            </a:r>
            <a:endParaRPr lang="en-US" sz="950" dirty="0"/>
          </a:p>
        </p:txBody>
      </p:sp>
      <p:sp>
        <p:nvSpPr>
          <p:cNvPr id="20" name="Text 14"/>
          <p:cNvSpPr/>
          <p:nvPr/>
        </p:nvSpPr>
        <p:spPr>
          <a:xfrm>
            <a:off x="7443788" y="911543"/>
            <a:ext cx="3791783" cy="35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outperformed Logistic Regression due to its ability to </a:t>
            </a:r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EAEF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capture non-linear relationships</a:t>
            </a:r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between features — critical in a dataset with complex interactions between contract type, tenure, and charges.</a:t>
            </a:r>
            <a:endParaRPr lang="en-US" sz="750" dirty="0"/>
          </a:p>
        </p:txBody>
      </p:sp>
      <p:sp>
        <p:nvSpPr>
          <p:cNvPr id="21" name="Shape 15"/>
          <p:cNvSpPr/>
          <p:nvPr/>
        </p:nvSpPr>
        <p:spPr>
          <a:xfrm>
            <a:off x="7443788" y="1324094"/>
            <a:ext cx="3791783" cy="525304"/>
          </a:xfrm>
          <a:prstGeom prst="roundRect">
            <a:avLst>
              <a:gd name="adj" fmla="val 7934"/>
            </a:avLst>
          </a:prstGeom>
          <a:solidFill>
            <a:srgbClr val="3E0845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967" y="1452682"/>
            <a:ext cx="123944" cy="9917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766090" y="1398389"/>
            <a:ext cx="3370302" cy="35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advantage:</a:t>
            </a:r>
            <a:pPr algn="l" indent="0" marL="0">
              <a:lnSpc>
                <a:spcPts val="90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Ensemble learning aggregates multiple decision trees, reducing overfitting and improving generalization on unseen customer data.</a:t>
            </a:r>
            <a:endParaRPr lang="en-US" sz="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45187"/>
            <a:ext cx="4611648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5 Churn Drivers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7830" y="1464469"/>
            <a:ext cx="13154739" cy="1106805"/>
          </a:xfrm>
          <a:prstGeom prst="roundRect">
            <a:avLst>
              <a:gd name="adj" fmla="val 700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0690" y="1487329"/>
            <a:ext cx="737830" cy="1061085"/>
          </a:xfrm>
          <a:prstGeom prst="roundRect">
            <a:avLst>
              <a:gd name="adj" fmla="val 6783"/>
            </a:avLst>
          </a:prstGeom>
          <a:solidFill>
            <a:srgbClr val="282D5E"/>
          </a:solidFill>
          <a:ln/>
        </p:spPr>
      </p:sp>
      <p:sp>
        <p:nvSpPr>
          <p:cNvPr id="5" name="Text 3"/>
          <p:cNvSpPr/>
          <p:nvPr/>
        </p:nvSpPr>
        <p:spPr>
          <a:xfrm>
            <a:off x="991195" y="1844873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9971" y="1671757"/>
            <a:ext cx="2960251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Month-to-Month Contract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669971" y="2062877"/>
            <a:ext cx="1201531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~40% churn rate vs. ~10% for long-term contracts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37830" y="2742724"/>
            <a:ext cx="13154739" cy="1106805"/>
          </a:xfrm>
          <a:prstGeom prst="roundRect">
            <a:avLst>
              <a:gd name="adj" fmla="val 700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60690" y="2765584"/>
            <a:ext cx="737830" cy="1061085"/>
          </a:xfrm>
          <a:prstGeom prst="roundRect">
            <a:avLst>
              <a:gd name="adj" fmla="val 6783"/>
            </a:avLst>
          </a:prstGeom>
          <a:solidFill>
            <a:srgbClr val="282D5E"/>
          </a:solidFill>
          <a:ln/>
        </p:spPr>
      </p:sp>
      <p:sp>
        <p:nvSpPr>
          <p:cNvPr id="10" name="Text 8"/>
          <p:cNvSpPr/>
          <p:nvPr/>
        </p:nvSpPr>
        <p:spPr>
          <a:xfrm>
            <a:off x="991195" y="3123128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669971" y="2950012"/>
            <a:ext cx="252734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 Monthly Charges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669971" y="3341132"/>
            <a:ext cx="1201531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Above-average billing strongly predicts attrition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37830" y="4020979"/>
            <a:ext cx="13154739" cy="1106805"/>
          </a:xfrm>
          <a:prstGeom prst="roundRect">
            <a:avLst>
              <a:gd name="adj" fmla="val 700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0690" y="4043839"/>
            <a:ext cx="737830" cy="1061085"/>
          </a:xfrm>
          <a:prstGeom prst="roundRect">
            <a:avLst>
              <a:gd name="adj" fmla="val 6783"/>
            </a:avLst>
          </a:prstGeom>
          <a:solidFill>
            <a:srgbClr val="282D5E"/>
          </a:solidFill>
          <a:ln/>
        </p:spPr>
      </p:sp>
      <p:sp>
        <p:nvSpPr>
          <p:cNvPr id="15" name="Text 13"/>
          <p:cNvSpPr/>
          <p:nvPr/>
        </p:nvSpPr>
        <p:spPr>
          <a:xfrm>
            <a:off x="991195" y="4401383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1669971" y="4228267"/>
            <a:ext cx="276356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Low Tenure (&lt;12 months)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669971" y="4619387"/>
            <a:ext cx="1201531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lifecycle is the highest-risk period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37830" y="5299234"/>
            <a:ext cx="13154739" cy="1106805"/>
          </a:xfrm>
          <a:prstGeom prst="roundRect">
            <a:avLst>
              <a:gd name="adj" fmla="val 700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60690" y="5322094"/>
            <a:ext cx="737830" cy="1061085"/>
          </a:xfrm>
          <a:prstGeom prst="roundRect">
            <a:avLst>
              <a:gd name="adj" fmla="val 6783"/>
            </a:avLst>
          </a:prstGeom>
          <a:solidFill>
            <a:srgbClr val="282D5E"/>
          </a:solidFill>
          <a:ln/>
        </p:spPr>
      </p:sp>
      <p:sp>
        <p:nvSpPr>
          <p:cNvPr id="20" name="Text 18"/>
          <p:cNvSpPr/>
          <p:nvPr/>
        </p:nvSpPr>
        <p:spPr>
          <a:xfrm>
            <a:off x="991195" y="5679638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669971" y="5506522"/>
            <a:ext cx="300335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Electronic Check Payment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1669971" y="5897642"/>
            <a:ext cx="1201531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churn vs. auto-payment customers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737830" y="6577489"/>
            <a:ext cx="13154739" cy="1106805"/>
          </a:xfrm>
          <a:prstGeom prst="roundRect">
            <a:avLst>
              <a:gd name="adj" fmla="val 7000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60690" y="6600349"/>
            <a:ext cx="737830" cy="1061085"/>
          </a:xfrm>
          <a:prstGeom prst="roundRect">
            <a:avLst>
              <a:gd name="adj" fmla="val 6783"/>
            </a:avLst>
          </a:prstGeom>
          <a:solidFill>
            <a:srgbClr val="282D5E"/>
          </a:solidFill>
          <a:ln/>
        </p:spPr>
      </p:sp>
      <p:sp>
        <p:nvSpPr>
          <p:cNvPr id="25" name="Text 23"/>
          <p:cNvSpPr/>
          <p:nvPr/>
        </p:nvSpPr>
        <p:spPr>
          <a:xfrm>
            <a:off x="991195" y="6957893"/>
            <a:ext cx="276701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2150" dirty="0"/>
          </a:p>
        </p:txBody>
      </p:sp>
      <p:sp>
        <p:nvSpPr>
          <p:cNvPr id="26" name="Text 24"/>
          <p:cNvSpPr/>
          <p:nvPr/>
        </p:nvSpPr>
        <p:spPr>
          <a:xfrm>
            <a:off x="1669971" y="6784777"/>
            <a:ext cx="294084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Fiber Optic Internet Users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1669971" y="7175897"/>
            <a:ext cx="12015311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Elevated churn compared to other service types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347"/>
            <a:ext cx="698908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Business Recommendations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61260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05401"/>
            <a:ext cx="418218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Convert Month-to-Month Customers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944779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discounts for switching to annual contracts to lock in commitment.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3986" y="2461260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3205401"/>
            <a:ext cx="377047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Target High-Charge Customers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3634621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Introduce bundled discounts or loyalty pricing to reduce price sensitivity.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4302" y="2461260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3205401"/>
            <a:ext cx="30177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Early Retention Program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3634621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Trigger retention offers within the first 3 months of customer lifecycle.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976693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20834"/>
            <a:ext cx="31450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Encourage Auto-Payment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93790" y="6150054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cashback incentives for customers who switch to auto-debit.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3986" y="4976693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3986" y="5720834"/>
            <a:ext cx="415659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Personalized Retention Campaign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223986" y="6150054"/>
            <a:ext cx="41823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churn probability score &gt;0.7 to trigger targeted, timely offers.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2026-02-17T23:01:52Z</dcterms:created>
  <dcterms:modified xsi:type="dcterms:W3CDTF">2026-02-17T23:01:52Z</dcterms:modified>
</cp:coreProperties>
</file>